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4"/>
  </p:notesMasterIdLst>
  <p:sldIdLst>
    <p:sldId id="259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es-E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B823D-5467-43A2-8685-F10EA16A4196}" type="datetimeFigureOut">
              <a:rPr lang="es-ES" smtClean="0"/>
              <a:t>15/10/2015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CFE06-0C49-4CE7-862C-3FFAD8514C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792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9CFE06-0C49-4CE7-862C-3FFAD8514C38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A38C57-AA5A-4A97-A1C9-EDE4CC1C541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04DC10D-CFA1-45A4-8E09-F5C902B37F0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EA2F98-4A41-4B9A-B2C8-8DCE53B00C2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788988"/>
            <a:ext cx="8305800" cy="53371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0549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FA3D937-3C0C-4411-A068-98E855AC450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BF3B9D1-8014-45BF-8615-30A063B194D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987075-A8B2-4442-B53E-7CABDC3EF51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DE18B1E-A02F-405E-85FB-7FEC9EA76B3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0B4B79-76CB-4560-AFF1-E1C37E1F08E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823DD1B-85F3-4630-91BF-AA7D1E72E07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E029C20-437D-4BA4-B049-1139C3D6034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EC1D53B-84F5-4F61-A9E9-059629F9AEE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9546D9EF-FDA9-49CF-835A-3A0304A8A55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q.edu.au/economics/cepa/deap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8072" y="1052513"/>
            <a:ext cx="7772400" cy="147002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s-ES" sz="2800" b="1" dirty="0" smtClean="0"/>
              <a:t>Midiendo la Eficiencia en el Sector Público</a:t>
            </a:r>
            <a:br>
              <a:rPr lang="es-ES" sz="2800" b="1" dirty="0" smtClean="0"/>
            </a:b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 smtClean="0">
                <a:effectLst/>
              </a:rPr>
              <a:t>Montevideo</a:t>
            </a:r>
            <a:r>
              <a:rPr lang="es-ES" sz="2400" dirty="0" smtClean="0">
                <a:effectLst/>
              </a:rPr>
              <a:t>, 19-23 </a:t>
            </a:r>
            <a:r>
              <a:rPr lang="es-ES" sz="2400" dirty="0" smtClean="0">
                <a:effectLst/>
              </a:rPr>
              <a:t>de </a:t>
            </a:r>
            <a:r>
              <a:rPr lang="es-ES" sz="2400" dirty="0" smtClean="0">
                <a:effectLst/>
              </a:rPr>
              <a:t>octubre </a:t>
            </a:r>
            <a:r>
              <a:rPr lang="es-ES" sz="2400" dirty="0" smtClean="0">
                <a:effectLst/>
              </a:rPr>
              <a:t>de </a:t>
            </a:r>
            <a:r>
              <a:rPr lang="es-ES" sz="2400" dirty="0" smtClean="0">
                <a:effectLst/>
              </a:rPr>
              <a:t>2015</a:t>
            </a:r>
            <a:endParaRPr lang="es-ES" sz="2400" dirty="0" smtClean="0">
              <a:effectLst/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1331640" y="836712"/>
            <a:ext cx="7488832" cy="0"/>
          </a:xfrm>
          <a:prstGeom prst="line">
            <a:avLst/>
          </a:prstGeom>
          <a:ln w="38100">
            <a:solidFill>
              <a:schemeClr val="accent2">
                <a:lumMod val="20000"/>
                <a:lumOff val="80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1331640" y="1916832"/>
            <a:ext cx="7488832" cy="0"/>
          </a:xfrm>
          <a:prstGeom prst="line">
            <a:avLst/>
          </a:prstGeom>
          <a:ln w="38100">
            <a:solidFill>
              <a:schemeClr val="accent2">
                <a:lumMod val="20000"/>
                <a:lumOff val="80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2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413832" y="3429000"/>
            <a:ext cx="74066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s-ES" sz="3200" b="1" dirty="0">
                <a:solidFill>
                  <a:schemeClr val="accent2"/>
                </a:solidFill>
                <a:latin typeface="Times New Roman" pitchFamily="18" charset="0"/>
              </a:rPr>
              <a:t>DEAP 2.1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38" name="Object 2"/>
          <p:cNvGraphicFramePr>
            <a:graphicFrameLocks noGrp="1" noChangeAspect="1"/>
          </p:cNvGraphicFramePr>
          <p:nvPr>
            <p:ph/>
          </p:nvPr>
        </p:nvGraphicFramePr>
        <p:xfrm>
          <a:off x="1277938" y="665163"/>
          <a:ext cx="6392862" cy="576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8" name="Imagen de mapa de bits" r:id="rId3" imgW="5800000" imgH="5229955" progId="Paint.Picture">
                  <p:embed/>
                </p:oleObj>
              </mc:Choice>
              <mc:Fallback>
                <p:oleObj name="Imagen de mapa de bits" r:id="rId3" imgW="5800000" imgH="5229955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7938" y="665163"/>
                        <a:ext cx="6392862" cy="576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662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1098550"/>
            <a:ext cx="7448376" cy="604838"/>
          </a:xfrm>
        </p:spPr>
        <p:txBody>
          <a:bodyPr>
            <a:normAutofit fontScale="90000"/>
          </a:bodyPr>
          <a:lstStyle/>
          <a:p>
            <a:r>
              <a:rPr lang="es-ES" altLang="es-ES" sz="3600" dirty="0" smtClean="0"/>
              <a:t>Resultados</a:t>
            </a:r>
          </a:p>
        </p:txBody>
      </p:sp>
      <p:sp>
        <p:nvSpPr>
          <p:cNvPr id="118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9632" y="2060848"/>
            <a:ext cx="7427168" cy="3519215"/>
          </a:xfrm>
        </p:spPr>
        <p:txBody>
          <a:bodyPr>
            <a:normAutofit lnSpcReduction="10000"/>
          </a:bodyPr>
          <a:lstStyle/>
          <a:p>
            <a:pPr marL="514350" indent="-514350" algn="just"/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Los resultados de DEAP son fácilmente importables con </a:t>
            </a:r>
            <a:r>
              <a:rPr lang="es-ES_tradnl" altLang="es-ES" sz="2800" dirty="0" err="1" smtClean="0"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/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Es necesario recalcar que cualquier pequeño fallo en la disposición de los datos, los comandos del fichero de instrucciones o “despiste” (dejar encabezados, palabras sueltas, valores perdidos, etc.) es fatal y no devolverá ningún resultado. </a:t>
            </a:r>
          </a:p>
        </p:txBody>
      </p:sp>
    </p:spTree>
    <p:extLst>
      <p:ext uri="{BB962C8B-B14F-4D97-AF65-F5344CB8AC3E}">
        <p14:creationId xmlns:p14="http://schemas.microsoft.com/office/powerpoint/2010/main" val="816019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272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1052736"/>
            <a:ext cx="8216900" cy="6048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ES_tradnl" altLang="es-ES" dirty="0" smtClean="0"/>
              <a:t>Conclusiones</a:t>
            </a:r>
            <a:endParaRPr lang="es-ES" altLang="es-ES" dirty="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1844824"/>
            <a:ext cx="7748984" cy="4662339"/>
          </a:xfrm>
        </p:spPr>
        <p:txBody>
          <a:bodyPr/>
          <a:lstStyle/>
          <a:p>
            <a:pPr marL="514350" indent="-514350" algn="just" eaLnBrk="1" hangingPunct="1"/>
            <a:r>
              <a:rPr lang="es-ES_tradnl" altLang="es-ES" sz="2400" dirty="0" smtClean="0">
                <a:latin typeface="Times New Roman" pitchFamily="18" charset="0"/>
                <a:cs typeface="Times New Roman" pitchFamily="18" charset="0"/>
              </a:rPr>
              <a:t>Existen otros software para ejecutar DEA: EMS, ONFRONT, DEASOLVER, MATLAB, etc. A nivel aplicado no es posible utilizar una única herramienta para todos los análisis disponibles en la literatura.</a:t>
            </a:r>
          </a:p>
          <a:p>
            <a:pPr marL="514350" indent="-514350" algn="just" eaLnBrk="1" hangingPunct="1"/>
            <a:r>
              <a:rPr lang="es-ES_tradnl" altLang="es-ES" sz="2400" dirty="0" smtClean="0">
                <a:latin typeface="Times New Roman" pitchFamily="18" charset="0"/>
                <a:cs typeface="Times New Roman" pitchFamily="18" charset="0"/>
              </a:rPr>
              <a:t>A nivel metodológico, la mejor opción siempre es saber programar en alguna plataforma estadística o matemática tipo R, S-PLUS, SAS o MATLAB. (Experimentos de Monte-Carlo).</a:t>
            </a:r>
          </a:p>
          <a:p>
            <a:pPr marL="514350" indent="-514350" algn="just" eaLnBrk="1" hangingPunct="1"/>
            <a:r>
              <a:rPr lang="es-ES_tradnl" altLang="es-ES" sz="2400" dirty="0" smtClean="0">
                <a:latin typeface="Times New Roman" pitchFamily="18" charset="0"/>
                <a:cs typeface="Times New Roman" pitchFamily="18" charset="0"/>
              </a:rPr>
              <a:t>Actualmente la mayoría de aplicaciones DEA llevan asociada la aplicación de técnicas de </a:t>
            </a:r>
            <a:r>
              <a:rPr lang="es-ES_tradnl" altLang="es-ES" sz="2400" i="1" dirty="0" err="1" smtClean="0">
                <a:latin typeface="Times New Roman" pitchFamily="18" charset="0"/>
                <a:cs typeface="Times New Roman" pitchFamily="18" charset="0"/>
              </a:rPr>
              <a:t>bootstrap</a:t>
            </a:r>
            <a:r>
              <a:rPr lang="es-ES_tradnl" altLang="es-ES" sz="2400" dirty="0" smtClean="0">
                <a:latin typeface="Times New Roman" pitchFamily="18" charset="0"/>
                <a:cs typeface="Times New Roman" pitchFamily="18" charset="0"/>
              </a:rPr>
              <a:t> para generar intervalos de confianza de las estimaciones realizadas.</a:t>
            </a:r>
          </a:p>
          <a:p>
            <a:pPr marL="514350" indent="-514350" algn="just" eaLnBrk="1" hangingPunct="1"/>
            <a:endParaRPr lang="es-ES_tradnl" altLang="es-E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54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908050"/>
            <a:ext cx="7401768" cy="604838"/>
          </a:xfrm>
        </p:spPr>
        <p:txBody>
          <a:bodyPr>
            <a:normAutofit fontScale="90000"/>
          </a:bodyPr>
          <a:lstStyle/>
          <a:p>
            <a:r>
              <a:rPr lang="es-ES" altLang="es-ES" sz="3600" dirty="0" smtClean="0"/>
              <a:t>Introducción</a:t>
            </a:r>
          </a:p>
        </p:txBody>
      </p:sp>
      <p:sp>
        <p:nvSpPr>
          <p:cNvPr id="851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1772816"/>
            <a:ext cx="7812484" cy="4467647"/>
          </a:xfrm>
        </p:spPr>
        <p:txBody>
          <a:bodyPr>
            <a:normAutofit fontScale="92500"/>
          </a:bodyPr>
          <a:lstStyle/>
          <a:p>
            <a:pPr marL="514350" indent="-514350" algn="just"/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DEAP 2.1 es uno de los software libres más utilizados para realizar DEA.</a:t>
            </a:r>
          </a:p>
          <a:p>
            <a:pPr marL="514350" indent="-514350" algn="just"/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En particular DEAP calcula los modelos de </a:t>
            </a:r>
            <a:r>
              <a:rPr lang="es-ES_tradnl" altLang="es-ES" sz="2800" dirty="0" err="1" smtClean="0">
                <a:latin typeface="Times New Roman" pitchFamily="18" charset="0"/>
                <a:cs typeface="Times New Roman" pitchFamily="18" charset="0"/>
              </a:rPr>
              <a:t>Charnes</a:t>
            </a:r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, Cooper y </a:t>
            </a:r>
            <a:r>
              <a:rPr lang="es-ES_tradnl" altLang="es-ES" sz="2800" dirty="0" err="1" smtClean="0">
                <a:latin typeface="Times New Roman" pitchFamily="18" charset="0"/>
                <a:cs typeface="Times New Roman" pitchFamily="18" charset="0"/>
              </a:rPr>
              <a:t>Rhodes</a:t>
            </a:r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 (1978) (RCE), </a:t>
            </a:r>
            <a:r>
              <a:rPr lang="es-ES_tradnl" altLang="es-ES" sz="2800" dirty="0" err="1" smtClean="0">
                <a:latin typeface="Times New Roman" pitchFamily="18" charset="0"/>
                <a:cs typeface="Times New Roman" pitchFamily="18" charset="0"/>
              </a:rPr>
              <a:t>Banker</a:t>
            </a:r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_tradnl" altLang="es-ES" sz="2800" dirty="0" err="1" smtClean="0">
                <a:latin typeface="Times New Roman" pitchFamily="18" charset="0"/>
                <a:cs typeface="Times New Roman" pitchFamily="18" charset="0"/>
              </a:rPr>
              <a:t>Charnes</a:t>
            </a:r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 y Cooper (1984) (RVE) y </a:t>
            </a:r>
            <a:r>
              <a:rPr lang="es-ES_tradnl" altLang="es-ES" sz="2800" dirty="0" err="1" smtClean="0">
                <a:latin typeface="Times New Roman" pitchFamily="18" charset="0"/>
                <a:cs typeface="Times New Roman" pitchFamily="18" charset="0"/>
              </a:rPr>
              <a:t>Banker</a:t>
            </a:r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s-ES_tradnl" altLang="es-ES" sz="2800" dirty="0" err="1" smtClean="0">
                <a:latin typeface="Times New Roman" pitchFamily="18" charset="0"/>
                <a:cs typeface="Times New Roman" pitchFamily="18" charset="0"/>
              </a:rPr>
              <a:t>Morey</a:t>
            </a:r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 (1986) (inputs no controlables).</a:t>
            </a:r>
          </a:p>
          <a:p>
            <a:pPr marL="514350" indent="-514350" algn="just"/>
            <a:r>
              <a:rPr lang="es-ES_tradnl" altLang="es-ES" sz="2800" dirty="0" smtClean="0">
                <a:hlinkClick r:id="rId2"/>
              </a:rPr>
              <a:t>http://www.uq.edu.au/economics/cepa/deap.htm</a:t>
            </a:r>
            <a:endParaRPr lang="es-ES_tradnl" altLang="es-E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Otros paquetes como </a:t>
            </a:r>
            <a:r>
              <a:rPr lang="es-ES_tradnl" altLang="es-ES" sz="2800" dirty="0" err="1" smtClean="0">
                <a:latin typeface="Times New Roman" pitchFamily="18" charset="0"/>
                <a:cs typeface="Times New Roman" pitchFamily="18" charset="0"/>
              </a:rPr>
              <a:t>MaxDEA</a:t>
            </a:r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 (gratuito), </a:t>
            </a:r>
            <a:r>
              <a:rPr lang="es-ES_tradnl" altLang="es-ES" sz="2800" dirty="0" err="1" smtClean="0">
                <a:latin typeface="Times New Roman" pitchFamily="18" charset="0"/>
                <a:cs typeface="Times New Roman" pitchFamily="18" charset="0"/>
              </a:rPr>
              <a:t>Banxia</a:t>
            </a:r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altLang="es-ES" sz="2800" dirty="0" err="1" smtClean="0">
                <a:latin typeface="Times New Roman" pitchFamily="18" charset="0"/>
                <a:cs typeface="Times New Roman" pitchFamily="18" charset="0"/>
              </a:rPr>
              <a:t>Frontier</a:t>
            </a:r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altLang="es-ES" sz="2800" dirty="0" err="1" smtClean="0">
                <a:latin typeface="Times New Roman" pitchFamily="18" charset="0"/>
                <a:cs typeface="Times New Roman" pitchFamily="18" charset="0"/>
              </a:rPr>
              <a:t>Analyst</a:t>
            </a:r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, ONFRONT, </a:t>
            </a:r>
            <a:r>
              <a:rPr lang="es-ES_tradnl" altLang="es-ES" sz="2800" dirty="0" err="1" smtClean="0">
                <a:latin typeface="Times New Roman" pitchFamily="18" charset="0"/>
                <a:cs typeface="Times New Roman" pitchFamily="18" charset="0"/>
              </a:rPr>
              <a:t>DEAsolver</a:t>
            </a:r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 (para </a:t>
            </a:r>
            <a:r>
              <a:rPr lang="es-ES_tradnl" altLang="es-ES" sz="2800" dirty="0" err="1" smtClean="0"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es-ES_tradnl" altLang="es-ES" sz="2800" dirty="0" smtClean="0">
                <a:latin typeface="Times New Roman" pitchFamily="18" charset="0"/>
                <a:cs typeface="Times New Roman" pitchFamily="18" charset="0"/>
              </a:rPr>
              <a:t>) y otros también realizan los mismos cálculos.</a:t>
            </a:r>
          </a:p>
        </p:txBody>
      </p:sp>
    </p:spTree>
    <p:extLst>
      <p:ext uri="{BB962C8B-B14F-4D97-AF65-F5344CB8AC3E}">
        <p14:creationId xmlns:p14="http://schemas.microsoft.com/office/powerpoint/2010/main" val="70799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19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857250"/>
            <a:ext cx="7473776" cy="604838"/>
          </a:xfrm>
        </p:spPr>
        <p:txBody>
          <a:bodyPr>
            <a:normAutofit fontScale="90000"/>
          </a:bodyPr>
          <a:lstStyle/>
          <a:p>
            <a:r>
              <a:rPr lang="es-ES" altLang="es-ES" sz="3600" dirty="0" smtClean="0"/>
              <a:t>Tipos de archivos</a:t>
            </a:r>
          </a:p>
        </p:txBody>
      </p:sp>
      <p:sp>
        <p:nvSpPr>
          <p:cNvPr id="1173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4" y="1700808"/>
            <a:ext cx="7702376" cy="4539655"/>
          </a:xfrm>
        </p:spPr>
        <p:txBody>
          <a:bodyPr/>
          <a:lstStyle/>
          <a:p>
            <a:pPr marL="514350" indent="-514350" algn="just">
              <a:lnSpc>
                <a:spcPct val="90000"/>
              </a:lnSpc>
            </a:pPr>
            <a:r>
              <a:rPr lang="es-ES_tradnl" altLang="es-ES" sz="3200" dirty="0" smtClean="0">
                <a:latin typeface="Times New Roman" pitchFamily="18" charset="0"/>
                <a:cs typeface="Times New Roman" pitchFamily="18" charset="0"/>
              </a:rPr>
              <a:t>DEAP necesita dos tipos de archivos.</a:t>
            </a:r>
          </a:p>
          <a:p>
            <a:pPr marL="914400" lvl="1" indent="-457200" algn="just">
              <a:lnSpc>
                <a:spcPct val="90000"/>
              </a:lnSpc>
            </a:pPr>
            <a:r>
              <a:rPr lang="es-ES_tradnl" altLang="es-ES" sz="2900" dirty="0" smtClean="0">
                <a:latin typeface="Times New Roman" pitchFamily="18" charset="0"/>
                <a:cs typeface="Times New Roman" pitchFamily="18" charset="0"/>
              </a:rPr>
              <a:t>Archivo de datos: extensión *-dat.txt</a:t>
            </a:r>
          </a:p>
          <a:p>
            <a:pPr marL="914400" lvl="1" indent="-457200" algn="just">
              <a:lnSpc>
                <a:spcPct val="90000"/>
              </a:lnSpc>
            </a:pPr>
            <a:r>
              <a:rPr lang="es-ES_tradnl" altLang="es-ES" sz="2900" dirty="0" smtClean="0">
                <a:latin typeface="Times New Roman" pitchFamily="18" charset="0"/>
                <a:cs typeface="Times New Roman" pitchFamily="18" charset="0"/>
              </a:rPr>
              <a:t>Archivo de instrucciones: *-</a:t>
            </a:r>
            <a:r>
              <a:rPr lang="es-ES_tradnl" altLang="es-ES" sz="2900" dirty="0" err="1" smtClean="0">
                <a:latin typeface="Times New Roman" pitchFamily="18" charset="0"/>
                <a:cs typeface="Times New Roman" pitchFamily="18" charset="0"/>
              </a:rPr>
              <a:t>ins-txt</a:t>
            </a:r>
            <a:endParaRPr lang="es-ES_tradnl" altLang="es-ES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lnSpc>
                <a:spcPct val="90000"/>
              </a:lnSpc>
            </a:pPr>
            <a:r>
              <a:rPr lang="es-ES_tradnl" altLang="es-ES" sz="3200" dirty="0" smtClean="0">
                <a:latin typeface="Times New Roman" pitchFamily="18" charset="0"/>
                <a:cs typeface="Times New Roman" pitchFamily="18" charset="0"/>
              </a:rPr>
              <a:t>A su vez DEAP genera un archivo            *-out.txt con los resultados estimados.</a:t>
            </a:r>
          </a:p>
          <a:p>
            <a:pPr marL="514350" indent="-514350" algn="just">
              <a:lnSpc>
                <a:spcPct val="90000"/>
              </a:lnSpc>
            </a:pPr>
            <a:r>
              <a:rPr lang="es-ES_tradnl" altLang="es-ES" sz="3200" dirty="0" smtClean="0">
                <a:latin typeface="Times New Roman" pitchFamily="18" charset="0"/>
                <a:cs typeface="Times New Roman" pitchFamily="18" charset="0"/>
              </a:rPr>
              <a:t>El fichero que ejecuta DEAP es </a:t>
            </a:r>
            <a:r>
              <a:rPr lang="es-ES_tradnl" altLang="es-ES" sz="3200" dirty="0" err="1" smtClean="0">
                <a:latin typeface="Times New Roman" pitchFamily="18" charset="0"/>
                <a:cs typeface="Times New Roman" pitchFamily="18" charset="0"/>
              </a:rPr>
              <a:t>deap</a:t>
            </a:r>
            <a:r>
              <a:rPr lang="es-ES_tradnl" altLang="es-ES" sz="3200" dirty="0" smtClean="0">
                <a:latin typeface="Times New Roman" pitchFamily="18" charset="0"/>
                <a:cs typeface="Times New Roman" pitchFamily="18" charset="0"/>
              </a:rPr>
              <a:t>. Cabe destacar que es necesario disponer del programa actualizado para Windows XP ya que si no el programa no funciona.</a:t>
            </a:r>
          </a:p>
        </p:txBody>
      </p:sp>
    </p:spTree>
    <p:extLst>
      <p:ext uri="{BB962C8B-B14F-4D97-AF65-F5344CB8AC3E}">
        <p14:creationId xmlns:p14="http://schemas.microsoft.com/office/powerpoint/2010/main" val="2368351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350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965200"/>
            <a:ext cx="8229600" cy="647700"/>
          </a:xfrm>
        </p:spPr>
        <p:txBody>
          <a:bodyPr/>
          <a:lstStyle/>
          <a:p>
            <a:r>
              <a:rPr lang="es-ES" altLang="es-ES" sz="3600" dirty="0" smtClean="0"/>
              <a:t>Fichero de datos *.</a:t>
            </a:r>
            <a:r>
              <a:rPr lang="es-ES" altLang="es-ES" sz="3600" dirty="0" err="1" smtClean="0"/>
              <a:t>txt</a:t>
            </a:r>
            <a:r>
              <a:rPr lang="es-ES" altLang="es-ES" sz="3600" dirty="0" smtClean="0"/>
              <a:t>, *.</a:t>
            </a:r>
            <a:r>
              <a:rPr lang="es-ES" altLang="es-ES" sz="3600" dirty="0" err="1" smtClean="0"/>
              <a:t>dat</a:t>
            </a:r>
            <a:r>
              <a:rPr lang="es-ES" altLang="es-ES" sz="3600" dirty="0" smtClean="0"/>
              <a:t> (I/II)</a:t>
            </a:r>
          </a:p>
        </p:txBody>
      </p:sp>
      <p:sp>
        <p:nvSpPr>
          <p:cNvPr id="1176584" name="Rectangle 8"/>
          <p:cNvSpPr>
            <a:spLocks noChangeArrowheads="1"/>
          </p:cNvSpPr>
          <p:nvPr/>
        </p:nvSpPr>
        <p:spPr bwMode="auto">
          <a:xfrm>
            <a:off x="1187624" y="1844824"/>
            <a:ext cx="7718916" cy="462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4350" indent="-514350" eaLnBrk="0" hangingPunct="0">
              <a:spcBef>
                <a:spcPct val="20000"/>
              </a:spcBef>
              <a:buChar char="•"/>
              <a:defRPr sz="3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</a:pPr>
            <a:r>
              <a:rPr lang="es-ES_tradnl" altLang="es-ES" sz="2400" dirty="0">
                <a:latin typeface="Times New Roman" pitchFamily="18" charset="0"/>
                <a:cs typeface="Times New Roman" pitchFamily="18" charset="0"/>
              </a:rPr>
              <a:t>Para que DEAP lea los datos es necesario que sigan una disposición muy estricta.</a:t>
            </a:r>
          </a:p>
          <a:p>
            <a:pPr algn="just" eaLnBrk="1" hangingPunct="1">
              <a:lnSpc>
                <a:spcPct val="90000"/>
              </a:lnSpc>
            </a:pPr>
            <a:r>
              <a:rPr lang="es-ES_tradnl" altLang="es-ES" sz="2400" dirty="0">
                <a:latin typeface="Times New Roman" pitchFamily="18" charset="0"/>
                <a:cs typeface="Times New Roman" pitchFamily="18" charset="0"/>
              </a:rPr>
              <a:t>Los decimales deben estar señalados con puntos en lugar de comas.</a:t>
            </a:r>
          </a:p>
          <a:p>
            <a:pPr algn="just" eaLnBrk="1" hangingPunct="1">
              <a:lnSpc>
                <a:spcPct val="90000"/>
              </a:lnSpc>
            </a:pPr>
            <a:r>
              <a:rPr lang="es-ES_tradnl" altLang="es-ES" sz="2400" dirty="0">
                <a:latin typeface="Times New Roman" pitchFamily="18" charset="0"/>
                <a:cs typeface="Times New Roman" pitchFamily="18" charset="0"/>
              </a:rPr>
              <a:t>No debe haber encabezados (nombre de variables).</a:t>
            </a:r>
          </a:p>
          <a:p>
            <a:pPr algn="just" eaLnBrk="1" hangingPunct="1">
              <a:lnSpc>
                <a:spcPct val="90000"/>
              </a:lnSpc>
            </a:pPr>
            <a:r>
              <a:rPr lang="es-ES_tradnl" altLang="es-ES" sz="2400" dirty="0">
                <a:latin typeface="Times New Roman" pitchFamily="18" charset="0"/>
                <a:cs typeface="Times New Roman" pitchFamily="18" charset="0"/>
              </a:rPr>
              <a:t>Las primeras columnas indican los outputs.</a:t>
            </a:r>
          </a:p>
          <a:p>
            <a:pPr algn="just" eaLnBrk="1" hangingPunct="1">
              <a:lnSpc>
                <a:spcPct val="90000"/>
              </a:lnSpc>
            </a:pPr>
            <a:r>
              <a:rPr lang="es-ES_tradnl" altLang="es-ES" sz="2400" dirty="0">
                <a:latin typeface="Times New Roman" pitchFamily="18" charset="0"/>
                <a:cs typeface="Times New Roman" pitchFamily="18" charset="0"/>
              </a:rPr>
              <a:t>Las siguientes columnas indican los inputs.</a:t>
            </a:r>
          </a:p>
        </p:txBody>
      </p:sp>
    </p:spTree>
    <p:extLst>
      <p:ext uri="{BB962C8B-B14F-4D97-AF65-F5344CB8AC3E}">
        <p14:creationId xmlns:p14="http://schemas.microsoft.com/office/powerpoint/2010/main" val="4053770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6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65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65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65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65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658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1030288"/>
            <a:ext cx="7448376" cy="647700"/>
          </a:xfrm>
        </p:spPr>
        <p:txBody>
          <a:bodyPr/>
          <a:lstStyle/>
          <a:p>
            <a:r>
              <a:rPr lang="es-ES" altLang="es-ES" sz="3600" dirty="0" smtClean="0"/>
              <a:t>Fichero de datos *.</a:t>
            </a:r>
            <a:r>
              <a:rPr lang="es-ES" altLang="es-ES" sz="3600" dirty="0" err="1" smtClean="0"/>
              <a:t>txt</a:t>
            </a:r>
            <a:r>
              <a:rPr lang="es-ES" altLang="es-ES" sz="3600" dirty="0" smtClean="0"/>
              <a:t>, *.</a:t>
            </a:r>
            <a:r>
              <a:rPr lang="es-ES" altLang="es-ES" sz="3600" dirty="0" err="1" smtClean="0"/>
              <a:t>dat</a:t>
            </a:r>
            <a:r>
              <a:rPr lang="es-ES" altLang="es-ES" sz="3600" dirty="0" smtClean="0"/>
              <a:t> (II/II)</a:t>
            </a:r>
          </a:p>
        </p:txBody>
      </p:sp>
      <p:graphicFrame>
        <p:nvGraphicFramePr>
          <p:cNvPr id="34819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1916113" y="2335213"/>
          <a:ext cx="5035550" cy="247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08" name="Imagen de mapa de bits" r:id="rId3" imgW="3533333" imgH="1733333" progId="Paint.Picture">
                  <p:embed/>
                </p:oleObj>
              </mc:Choice>
              <mc:Fallback>
                <p:oleObj name="Imagen de mapa de bits" r:id="rId3" imgW="3533333" imgH="173333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113" y="2335213"/>
                        <a:ext cx="5035550" cy="247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420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764704"/>
            <a:ext cx="7149480" cy="647700"/>
          </a:xfrm>
        </p:spPr>
        <p:txBody>
          <a:bodyPr/>
          <a:lstStyle/>
          <a:p>
            <a:r>
              <a:rPr lang="es-ES" altLang="es-ES" sz="3600" smtClean="0"/>
              <a:t>Fichero de instrucciones *.ins</a:t>
            </a:r>
          </a:p>
        </p:txBody>
      </p:sp>
      <p:graphicFrame>
        <p:nvGraphicFramePr>
          <p:cNvPr id="35843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6870078"/>
              </p:ext>
            </p:extLst>
          </p:nvPr>
        </p:nvGraphicFramePr>
        <p:xfrm>
          <a:off x="1547664" y="2060848"/>
          <a:ext cx="6627812" cy="283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32" name="Imagen de mapa de bits" r:id="rId3" imgW="5172797" imgH="2209524" progId="Paint.Picture">
                  <p:embed/>
                </p:oleObj>
              </mc:Choice>
              <mc:Fallback>
                <p:oleObj name="Imagen de mapa de bits" r:id="rId3" imgW="5172797" imgH="2209524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060848"/>
                        <a:ext cx="6627812" cy="283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97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44600" y="1068388"/>
            <a:ext cx="6235700" cy="647700"/>
          </a:xfrm>
        </p:spPr>
        <p:txBody>
          <a:bodyPr/>
          <a:lstStyle/>
          <a:p>
            <a:r>
              <a:rPr lang="es-ES" altLang="es-ES" sz="3600" dirty="0" smtClean="0"/>
              <a:t>Ejecución de DEAP</a:t>
            </a:r>
          </a:p>
        </p:txBody>
      </p:sp>
      <p:graphicFrame>
        <p:nvGraphicFramePr>
          <p:cNvPr id="36867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0054547"/>
              </p:ext>
            </p:extLst>
          </p:nvPr>
        </p:nvGraphicFramePr>
        <p:xfrm>
          <a:off x="1115616" y="1988840"/>
          <a:ext cx="7843837" cy="366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56" name="Imagen de mapa de bits" r:id="rId3" imgW="6295238" imgH="2943636" progId="Paint.Picture">
                  <p:embed/>
                </p:oleObj>
              </mc:Choice>
              <mc:Fallback>
                <p:oleObj name="Imagen de mapa de bits" r:id="rId3" imgW="6295238" imgH="294363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988840"/>
                        <a:ext cx="7843837" cy="366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051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90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669963411"/>
              </p:ext>
            </p:extLst>
          </p:nvPr>
        </p:nvGraphicFramePr>
        <p:xfrm>
          <a:off x="1691680" y="692696"/>
          <a:ext cx="5919788" cy="549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0" name="Imagen de mapa de bits" r:id="rId3" imgW="5180952" imgH="4809524" progId="Paint.Picture">
                  <p:embed/>
                </p:oleObj>
              </mc:Choice>
              <mc:Fallback>
                <p:oleObj name="Imagen de mapa de bits" r:id="rId3" imgW="5180952" imgH="4809524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692696"/>
                        <a:ext cx="5919788" cy="549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806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4" name="Object 2"/>
          <p:cNvGraphicFramePr>
            <a:graphicFrameLocks noGrp="1" noChangeAspect="1"/>
          </p:cNvGraphicFramePr>
          <p:nvPr>
            <p:ph/>
          </p:nvPr>
        </p:nvGraphicFramePr>
        <p:xfrm>
          <a:off x="1552575" y="611188"/>
          <a:ext cx="5310188" cy="581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04" name="Imagen de mapa de bits" r:id="rId3" imgW="5161905" imgH="5657143" progId="Paint.Picture">
                  <p:embed/>
                </p:oleObj>
              </mc:Choice>
              <mc:Fallback>
                <p:oleObj name="Imagen de mapa de bits" r:id="rId3" imgW="5161905" imgH="565714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2575" y="611188"/>
                        <a:ext cx="5310188" cy="581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957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</TotalTime>
  <Words>388</Words>
  <Application>Microsoft Office PowerPoint</Application>
  <PresentationFormat>Presentación en pantalla (4:3)</PresentationFormat>
  <Paragraphs>30</Paragraphs>
  <Slides>12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4" baseType="lpstr">
      <vt:lpstr>Solsticio</vt:lpstr>
      <vt:lpstr>Imagen de mapa de bits</vt:lpstr>
      <vt:lpstr>Midiendo la Eficiencia en el Sector Público  Montevideo, 19-23 de octubre de 2015</vt:lpstr>
      <vt:lpstr>Introducción</vt:lpstr>
      <vt:lpstr>Tipos de archivos</vt:lpstr>
      <vt:lpstr>Fichero de datos *.txt, *.dat (I/II)</vt:lpstr>
      <vt:lpstr>Fichero de datos *.txt, *.dat (II/II)</vt:lpstr>
      <vt:lpstr>Fichero de instrucciones *.ins</vt:lpstr>
      <vt:lpstr>Ejecución de DEAP</vt:lpstr>
      <vt:lpstr>Presentación de PowerPoint</vt:lpstr>
      <vt:lpstr>Presentación de PowerPoint</vt:lpstr>
      <vt:lpstr>Presentación de PowerPoint</vt:lpstr>
      <vt:lpstr>Resultados</vt:lpstr>
      <vt:lpstr>Conclusiones</vt:lpstr>
    </vt:vector>
  </TitlesOfParts>
  <Company>Ftad. Econ-Empre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EJEMPLO</dc:title>
  <dc:creator>Inés</dc:creator>
  <cp:lastModifiedBy>Salinas</cp:lastModifiedBy>
  <cp:revision>106</cp:revision>
  <dcterms:created xsi:type="dcterms:W3CDTF">2006-12-25T17:07:05Z</dcterms:created>
  <dcterms:modified xsi:type="dcterms:W3CDTF">2015-10-15T19:28:19Z</dcterms:modified>
</cp:coreProperties>
</file>